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321" r:id="rId3"/>
    <p:sldId id="300" r:id="rId4"/>
    <p:sldId id="299" r:id="rId5"/>
    <p:sldId id="322" r:id="rId6"/>
    <p:sldId id="324" r:id="rId7"/>
    <p:sldId id="325" r:id="rId8"/>
    <p:sldId id="326" r:id="rId9"/>
    <p:sldId id="328" r:id="rId10"/>
    <p:sldId id="327" r:id="rId11"/>
    <p:sldId id="276" r:id="rId12"/>
    <p:sldId id="323" r:id="rId13"/>
    <p:sldId id="329" r:id="rId14"/>
    <p:sldId id="330" r:id="rId15"/>
    <p:sldId id="331" r:id="rId16"/>
    <p:sldId id="332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ambria" panose="02040503050406030204" pitchFamily="18" charset="0"/>
      <p:regular r:id="rId25"/>
      <p:bold r:id="rId26"/>
      <p:italic r:id="rId27"/>
      <p:boldItalic r:id="rId28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17.10.2020.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ad6bdda6-8715-4891-97c7-fc25b9bcab20/" TargetMode="External"/><Relationship Id="rId2" Type="http://schemas.openxmlformats.org/officeDocument/2006/relationships/hyperlink" Target="https://www.e-sfera.hr/dodatni-digitalni-sadrzaji/ad7e2c8f-6693-4b7b-8b18-92e1a93228b5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636/748/72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2355">
            <a:off x="1448837" y="1276122"/>
            <a:ext cx="3217680" cy="4305756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2;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My place,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place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788297" y="3429000"/>
            <a:ext cx="50694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Home, </a:t>
            </a:r>
            <a:r>
              <a:rPr lang="hr-HR" sz="4400" dirty="0" err="1">
                <a:ea typeface="Cambria" panose="02040503050406030204" pitchFamily="18" charset="0"/>
              </a:rPr>
              <a:t>sweet</a:t>
            </a:r>
            <a:r>
              <a:rPr lang="hr-HR" sz="4400" dirty="0">
                <a:ea typeface="Cambria" panose="02040503050406030204" pitchFamily="18" charset="0"/>
              </a:rPr>
              <a:t> home</a:t>
            </a:r>
          </a:p>
        </p:txBody>
      </p:sp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" y="3022"/>
            <a:ext cx="5146757" cy="6880991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408341" y="422617"/>
            <a:ext cx="6556917" cy="505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2,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2. zadatku trebaš nadopuniti rečenice.</a:t>
            </a:r>
            <a:br>
              <a:rPr lang="hr-HR" sz="2000" i="1" dirty="0"/>
            </a:br>
            <a:endParaRPr lang="hr-HR" sz="1800" b="1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01DFD2F-F3F2-44C1-8506-561D1136B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7" y="1774173"/>
            <a:ext cx="11170425" cy="40902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D7963D6-BC6C-493B-9C64-187625FB4394}"/>
              </a:ext>
            </a:extLst>
          </p:cNvPr>
          <p:cNvSpPr txBox="1">
            <a:spLocks/>
          </p:cNvSpPr>
          <p:nvPr/>
        </p:nvSpPr>
        <p:spPr>
          <a:xfrm>
            <a:off x="9469723" y="3015274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e  a  v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1A35901-671A-4DE0-AD15-91E0B1AB3841}"/>
              </a:ext>
            </a:extLst>
          </p:cNvPr>
          <p:cNvSpPr txBox="1">
            <a:spLocks/>
          </p:cNvSpPr>
          <p:nvPr/>
        </p:nvSpPr>
        <p:spPr>
          <a:xfrm>
            <a:off x="7615650" y="3435616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 n     a   s   t   i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206DCA8-3731-4FEE-8556-C8C790695156}"/>
              </a:ext>
            </a:extLst>
          </p:cNvPr>
          <p:cNvSpPr txBox="1">
            <a:spLocks/>
          </p:cNvSpPr>
          <p:nvPr/>
        </p:nvSpPr>
        <p:spPr>
          <a:xfrm>
            <a:off x="4693283" y="3894900"/>
            <a:ext cx="306796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         </a:t>
            </a:r>
            <a:r>
              <a:rPr lang="hr-HR" sz="2200" i="1" dirty="0" err="1">
                <a:solidFill>
                  <a:srgbClr val="FF0000"/>
                </a:solidFill>
              </a:rPr>
              <a:t>o</a:t>
            </a:r>
            <a:r>
              <a:rPr lang="hr-HR" sz="2200" i="1" dirty="0">
                <a:solidFill>
                  <a:srgbClr val="FF0000"/>
                </a:solidFill>
              </a:rPr>
              <a:t>   r   t   a      l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9CC871A1-2C9F-4D7E-9853-E72AD8F5BACA}"/>
              </a:ext>
            </a:extLst>
          </p:cNvPr>
          <p:cNvSpPr txBox="1">
            <a:spLocks/>
          </p:cNvSpPr>
          <p:nvPr/>
        </p:nvSpPr>
        <p:spPr>
          <a:xfrm>
            <a:off x="2417616" y="4337088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l    e   r   g  i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014F850-A138-4C04-BEB8-F5243E82B6AA}"/>
              </a:ext>
            </a:extLst>
          </p:cNvPr>
          <p:cNvSpPr txBox="1">
            <a:spLocks/>
          </p:cNvSpPr>
          <p:nvPr/>
        </p:nvSpPr>
        <p:spPr>
          <a:xfrm>
            <a:off x="7761248" y="4773495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o  d  e  r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01C8EDCF-C1BF-49A1-BEB4-82CA733DB577}"/>
              </a:ext>
            </a:extLst>
          </p:cNvPr>
          <p:cNvSpPr txBox="1">
            <a:spLocks/>
          </p:cNvSpPr>
          <p:nvPr/>
        </p:nvSpPr>
        <p:spPr>
          <a:xfrm>
            <a:off x="7432908" y="5217918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   g        e   c</a:t>
            </a:r>
          </a:p>
        </p:txBody>
      </p:sp>
    </p:spTree>
    <p:extLst>
      <p:ext uri="{BB962C8B-B14F-4D97-AF65-F5344CB8AC3E}">
        <p14:creationId xmlns:p14="http://schemas.microsoft.com/office/powerpoint/2010/main" val="146402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  <p:bldP spid="18" grpId="0" build="p"/>
      <p:bldP spid="19" grpId="0" build="p"/>
      <p:bldP spid="20" grpId="0" build="p"/>
      <p:bldP spid="21" grpId="0" build="p"/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2AF3F46D-1885-4F99-A383-C4EDF7FD19B6}"/>
              </a:ext>
            </a:extLst>
          </p:cNvPr>
          <p:cNvSpPr txBox="1">
            <a:spLocks/>
          </p:cNvSpPr>
          <p:nvPr/>
        </p:nvSpPr>
        <p:spPr>
          <a:xfrm>
            <a:off x="780360" y="2628648"/>
            <a:ext cx="10631277" cy="5073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2"/>
              </a:rPr>
              <a:t>https://www.e-sfera.hr/dodatni-digitalni-sadrzaji/ad7e2c8f-6693-4b7b-8b18-92e1a93228b5/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/>
              <a:t>My </a:t>
            </a:r>
            <a:r>
              <a:rPr lang="hr-HR" sz="2000" b="1" u="sng" dirty="0" err="1"/>
              <a:t>tiny</a:t>
            </a:r>
            <a:r>
              <a:rPr lang="hr-HR" sz="2000" b="1" u="sng" dirty="0"/>
              <a:t> </a:t>
            </a:r>
            <a:r>
              <a:rPr lang="hr-HR" sz="2000" b="1" u="sng" dirty="0" err="1"/>
              <a:t>house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My </a:t>
            </a:r>
            <a:r>
              <a:rPr lang="hr-HR" sz="2000" i="1" dirty="0" err="1"/>
              <a:t>tiny</a:t>
            </a:r>
            <a:r>
              <a:rPr lang="hr-HR" sz="2000" i="1" dirty="0"/>
              <a:t> </a:t>
            </a:r>
            <a:r>
              <a:rPr lang="hr-HR" sz="2000" i="1" dirty="0" err="1"/>
              <a:t>house</a:t>
            </a:r>
            <a:r>
              <a:rPr lang="hr-HR" sz="2000" i="1" dirty="0"/>
              <a:t> i riješi pripadajuće zadatke!</a:t>
            </a:r>
          </a:p>
        </p:txBody>
      </p:sp>
      <p:pic>
        <p:nvPicPr>
          <p:cNvPr id="1026" name="Picture 2" descr="Vidi izvornu sliku">
            <a:hlinkClick r:id="rId3"/>
            <a:extLst>
              <a:ext uri="{FF2B5EF4-FFF2-40B4-BE49-F238E27FC236}">
                <a16:creationId xmlns:a16="http://schemas.microsoft.com/office/drawing/2014/main" id="{69ABD078-1F84-4227-A934-B23CCFD4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8" y="1076187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4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9D95F701-D7EE-49D1-8C82-F37036666EEA}"/>
              </a:ext>
            </a:extLst>
          </p:cNvPr>
          <p:cNvSpPr txBox="1">
            <a:spLocks/>
          </p:cNvSpPr>
          <p:nvPr/>
        </p:nvSpPr>
        <p:spPr>
          <a:xfrm>
            <a:off x="195471" y="165252"/>
            <a:ext cx="5511266" cy="6510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can people</a:t>
            </a:r>
            <a:r>
              <a:rPr lang="hr-HR" sz="2000" b="1" dirty="0"/>
              <a:t> </a:t>
            </a:r>
            <a:r>
              <a:rPr lang="en-US" sz="2000" b="1" dirty="0"/>
              <a:t>live? </a:t>
            </a:r>
            <a:br>
              <a:rPr lang="hr-HR" sz="2000" b="1" dirty="0"/>
            </a:br>
            <a:r>
              <a:rPr lang="hr-HR" sz="2000" i="1" dirty="0"/>
              <a:t>Gdje sve ljudi mogu živjeti?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is the difference between a block</a:t>
            </a:r>
            <a:r>
              <a:rPr lang="hr-HR" sz="2000" b="1" dirty="0"/>
              <a:t> </a:t>
            </a:r>
            <a:r>
              <a:rPr lang="en-US" sz="2000" b="1" dirty="0"/>
              <a:t>of flats and a detached house?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Koja je razlika između zgrade i odvojene kuće?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is the</a:t>
            </a:r>
            <a:r>
              <a:rPr lang="hr-HR" sz="2000" b="1" dirty="0"/>
              <a:t> </a:t>
            </a:r>
            <a:r>
              <a:rPr lang="en-US" sz="2000" b="1" dirty="0"/>
              <a:t>difference between a cottage and a terraced</a:t>
            </a:r>
            <a:r>
              <a:rPr lang="hr-HR" sz="2000" b="1" dirty="0"/>
              <a:t> </a:t>
            </a:r>
            <a:r>
              <a:rPr lang="en-US" sz="2000" b="1" dirty="0"/>
              <a:t>house?</a:t>
            </a:r>
            <a:br>
              <a:rPr lang="hr-HR" sz="2000" b="1" dirty="0"/>
            </a:br>
            <a:r>
              <a:rPr lang="hr-HR" sz="2000" i="1" dirty="0"/>
              <a:t>Koja je razlika između kolibe i kuće u nizu?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difference between</a:t>
            </a:r>
            <a:r>
              <a:rPr lang="hr-HR" sz="2000" b="1" dirty="0"/>
              <a:t> </a:t>
            </a:r>
            <a:r>
              <a:rPr lang="en-US" sz="2000" b="1" dirty="0"/>
              <a:t>appliances and gadgets? </a:t>
            </a:r>
            <a:br>
              <a:rPr lang="hr-HR" sz="2000" b="1" dirty="0"/>
            </a:br>
            <a:r>
              <a:rPr lang="hr-HR" sz="2000" i="1" dirty="0"/>
              <a:t>Koja je razlika između kućanskih aparata i </a:t>
            </a:r>
            <a:r>
              <a:rPr lang="hr-HR" sz="2000" i="1" dirty="0" err="1"/>
              <a:t>gadgeta</a:t>
            </a:r>
            <a:r>
              <a:rPr lang="hr-HR" sz="2000" i="1" dirty="0"/>
              <a:t>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Are you allergic to</a:t>
            </a:r>
            <a:r>
              <a:rPr lang="hr-HR" sz="2000" b="1" dirty="0"/>
              <a:t> </a:t>
            </a:r>
            <a:r>
              <a:rPr lang="en-US" sz="2000" b="1" dirty="0"/>
              <a:t>anything? </a:t>
            </a:r>
            <a:br>
              <a:rPr lang="hr-HR" sz="2000" b="1" dirty="0"/>
            </a:br>
            <a:r>
              <a:rPr lang="hr-HR" sz="2000" i="1" dirty="0"/>
              <a:t>Jesi li alergičan na nešto?</a:t>
            </a:r>
          </a:p>
          <a:p>
            <a:pPr marL="0" indent="0">
              <a:buNone/>
            </a:pPr>
            <a:r>
              <a:rPr lang="en-US" sz="2000" b="1" dirty="0"/>
              <a:t>Which house appliances do you</a:t>
            </a:r>
            <a:r>
              <a:rPr lang="hr-HR" sz="2000" b="1" dirty="0"/>
              <a:t> </a:t>
            </a:r>
            <a:r>
              <a:rPr lang="en-US" sz="2000" b="1" dirty="0"/>
              <a:t>think are most useful in your home? </a:t>
            </a:r>
            <a:br>
              <a:rPr lang="hr-HR" sz="2000" b="1" dirty="0"/>
            </a:br>
            <a:r>
              <a:rPr lang="hr-HR" sz="2000" i="1" dirty="0"/>
              <a:t>Što misliš koji su kućanski aparati najkorisniji u tvom domu?</a:t>
            </a:r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happens if they break down?</a:t>
            </a:r>
            <a:br>
              <a:rPr lang="hr-HR" sz="2000" b="1" dirty="0"/>
            </a:br>
            <a:r>
              <a:rPr lang="hr-HR" sz="2000" i="1" dirty="0"/>
              <a:t>Što se dogodi ako se oni pokvare?</a:t>
            </a:r>
            <a:endParaRPr lang="en-US" sz="2000" i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621B79-4B99-4E03-8D03-19F59D833A77}"/>
              </a:ext>
            </a:extLst>
          </p:cNvPr>
          <p:cNvSpPr txBox="1">
            <a:spLocks/>
          </p:cNvSpPr>
          <p:nvPr/>
        </p:nvSpPr>
        <p:spPr>
          <a:xfrm>
            <a:off x="6407148" y="1674564"/>
            <a:ext cx="5511266" cy="5021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PROs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CONs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:</a:t>
            </a:r>
          </a:p>
          <a:p>
            <a:pPr marL="0" indent="0">
              <a:buNone/>
            </a:pPr>
            <a:r>
              <a:rPr lang="hr-HR" sz="2000" b="1" dirty="0"/>
              <a:t>1 </a:t>
            </a:r>
            <a:r>
              <a:rPr lang="hr-HR" sz="2000" b="1" dirty="0" err="1"/>
              <a:t>living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a </a:t>
            </a:r>
            <a:r>
              <a:rPr lang="hr-HR" sz="2000" b="1" dirty="0" err="1"/>
              <a:t>big</a:t>
            </a:r>
            <a:r>
              <a:rPr lang="hr-HR" sz="2000" b="1" dirty="0"/>
              <a:t> </a:t>
            </a:r>
            <a:r>
              <a:rPr lang="hr-HR" sz="2000" b="1" dirty="0" err="1"/>
              <a:t>city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2 </a:t>
            </a:r>
            <a:r>
              <a:rPr lang="hr-HR" sz="2000" b="1" dirty="0" err="1"/>
              <a:t>living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a </a:t>
            </a:r>
            <a:r>
              <a:rPr lang="hr-HR" sz="2000" b="1" dirty="0" err="1"/>
              <a:t>skyscraper</a:t>
            </a:r>
            <a:r>
              <a:rPr lang="hr-HR" sz="2000" b="1" dirty="0"/>
              <a:t> </a:t>
            </a:r>
          </a:p>
          <a:p>
            <a:pPr marL="0" indent="0">
              <a:buNone/>
            </a:pPr>
            <a:r>
              <a:rPr lang="hr-HR" sz="2000" b="1" dirty="0"/>
              <a:t>3 </a:t>
            </a:r>
            <a:r>
              <a:rPr lang="hr-HR" sz="2000" b="1" dirty="0" err="1"/>
              <a:t>living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a flat </a:t>
            </a:r>
            <a:r>
              <a:rPr lang="hr-HR" sz="2000" b="1" dirty="0" err="1"/>
              <a:t>without</a:t>
            </a:r>
            <a:r>
              <a:rPr lang="hr-HR" sz="2000" b="1" dirty="0"/>
              <a:t> </a:t>
            </a:r>
            <a:r>
              <a:rPr lang="hr-HR" sz="2000" b="1" dirty="0" err="1"/>
              <a:t>balcony</a:t>
            </a:r>
            <a:r>
              <a:rPr lang="hr-HR" sz="2000" b="1" dirty="0"/>
              <a:t>!</a:t>
            </a:r>
          </a:p>
          <a:p>
            <a:pPr marL="0" indent="0">
              <a:buNone/>
            </a:pPr>
            <a:r>
              <a:rPr lang="hr-HR" sz="2000" i="1" dirty="0"/>
              <a:t>Razmisli i u svoju bilježnicu zapiši nekoliko prednosti i nedostataka:</a:t>
            </a:r>
          </a:p>
          <a:p>
            <a:pPr marL="0" indent="0">
              <a:buNone/>
            </a:pPr>
            <a:r>
              <a:rPr lang="hr-HR" sz="2000" i="1" dirty="0"/>
              <a:t>1 života u velegradu</a:t>
            </a:r>
          </a:p>
          <a:p>
            <a:pPr marL="0" indent="0">
              <a:buNone/>
            </a:pPr>
            <a:r>
              <a:rPr lang="hr-HR" sz="2000" i="1" dirty="0"/>
              <a:t>2 života u neboderu</a:t>
            </a:r>
          </a:p>
          <a:p>
            <a:pPr marL="0" indent="0">
              <a:buNone/>
            </a:pPr>
            <a:r>
              <a:rPr lang="hr-HR" sz="2000" i="1" dirty="0"/>
              <a:t>3 života u stanu bez balkona</a:t>
            </a:r>
            <a:endParaRPr lang="hr-HR" i="1" dirty="0"/>
          </a:p>
          <a:p>
            <a:pPr marL="0" indent="0">
              <a:buNone/>
            </a:pP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418737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3022"/>
            <a:ext cx="5135206" cy="688099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128192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23.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10" y="1275224"/>
            <a:ext cx="8756474" cy="53430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499545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choose the title for it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odaberi jedan od ponuđenih naslova.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ABF4E6C-0F66-449B-B2F9-D00755E5495B}"/>
              </a:ext>
            </a:extLst>
          </p:cNvPr>
          <p:cNvSpPr txBox="1">
            <a:spLocks/>
          </p:cNvSpPr>
          <p:nvPr/>
        </p:nvSpPr>
        <p:spPr>
          <a:xfrm>
            <a:off x="9287136" y="2751692"/>
            <a:ext cx="2640253" cy="146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title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chose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naslov si ti odabrao?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C40DE13-DDC2-43CD-8274-D3A2C717BD72}"/>
              </a:ext>
            </a:extLst>
          </p:cNvPr>
          <p:cNvSpPr txBox="1">
            <a:spLocks/>
          </p:cNvSpPr>
          <p:nvPr/>
        </p:nvSpPr>
        <p:spPr>
          <a:xfrm>
            <a:off x="2991464" y="2236653"/>
            <a:ext cx="3104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Living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skyscraper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3022"/>
            <a:ext cx="5135206" cy="688099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11" y="951699"/>
            <a:ext cx="6693751" cy="30849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33763" y="102684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6.</a:t>
            </a:r>
            <a:br>
              <a:rPr lang="hr-HR" sz="2000" b="1" dirty="0"/>
            </a:br>
            <a:r>
              <a:rPr lang="hr-HR" sz="2000" i="1" dirty="0"/>
              <a:t>Odgovori na pitanja u 6. zadatku.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ABF4E6C-0F66-449B-B2F9-D00755E5495B}"/>
              </a:ext>
            </a:extLst>
          </p:cNvPr>
          <p:cNvSpPr txBox="1">
            <a:spLocks/>
          </p:cNvSpPr>
          <p:nvPr/>
        </p:nvSpPr>
        <p:spPr>
          <a:xfrm>
            <a:off x="7224416" y="894171"/>
            <a:ext cx="4702973" cy="59638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1 Gemma takes the lift because she lives on the 21st floor.</a:t>
            </a:r>
            <a:r>
              <a:rPr lang="hr-HR" sz="2000" b="1" dirty="0"/>
              <a:t> </a:t>
            </a:r>
            <a:r>
              <a:rPr lang="hr-HR" sz="2000" i="1" dirty="0" err="1"/>
              <a:t>Gemma</a:t>
            </a:r>
            <a:r>
              <a:rPr lang="hr-HR" sz="2000" i="1" dirty="0"/>
              <a:t> koristi lift zato što živi na 21. katu.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There are three lifts so if one breaks down there is always another to take.</a:t>
            </a:r>
            <a:r>
              <a:rPr lang="hr-HR" sz="2000" b="1" dirty="0"/>
              <a:t> </a:t>
            </a:r>
            <a:r>
              <a:rPr lang="hr-HR" sz="2000" i="1" dirty="0"/>
              <a:t>U zgradi su tri lifta kako bi ako se jedan pokvari mogli koristiti druge.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The flat is big and </a:t>
            </a:r>
            <a:r>
              <a:rPr lang="en-US" sz="2000" b="1" dirty="0" err="1"/>
              <a:t>cosy</a:t>
            </a:r>
            <a:r>
              <a:rPr lang="en-US" sz="2000" b="1" dirty="0"/>
              <a:t>, she has got the latest appliances and high-tech gadgets.</a:t>
            </a:r>
            <a:r>
              <a:rPr lang="hr-HR" sz="2000" b="1" dirty="0"/>
              <a:t> </a:t>
            </a:r>
            <a:r>
              <a:rPr lang="hr-HR" sz="2000" i="1" dirty="0"/>
              <a:t>Stan je velik i udoban, i ima najmodernije kućanske aparate i vrhunske </a:t>
            </a:r>
            <a:r>
              <a:rPr lang="hr-HR" sz="2000" i="1" dirty="0" err="1"/>
              <a:t>gadgete</a:t>
            </a:r>
            <a:r>
              <a:rPr lang="hr-HR" sz="2000" i="1" dirty="0"/>
              <a:t>.</a:t>
            </a:r>
            <a:endParaRPr lang="en-US" sz="20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83482A4-B383-4913-BDF8-0BCE0CEC3169}"/>
              </a:ext>
            </a:extLst>
          </p:cNvPr>
          <p:cNvSpPr txBox="1">
            <a:spLocks/>
          </p:cNvSpPr>
          <p:nvPr/>
        </p:nvSpPr>
        <p:spPr>
          <a:xfrm>
            <a:off x="5133763" y="4193834"/>
            <a:ext cx="6793626" cy="4913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4 She doesn't have a carpet and curtains because she is allergic to dust.</a:t>
            </a:r>
            <a:r>
              <a:rPr lang="hr-HR" sz="2000" b="1" dirty="0"/>
              <a:t> </a:t>
            </a:r>
            <a:r>
              <a:rPr lang="hr-HR" sz="2000" i="1" dirty="0"/>
              <a:t>Nema tepihe i zastore u svom stanu jer je alergična na prašinu.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5 She has a fantastic view of the Chicago River from her large window.</a:t>
            </a:r>
            <a:r>
              <a:rPr lang="hr-HR" sz="2000" b="1" dirty="0"/>
              <a:t> </a:t>
            </a:r>
            <a:r>
              <a:rPr lang="hr-HR" sz="2000" i="1" dirty="0"/>
              <a:t>Iz stana se pruža fantastičan pogled na rijeku Chicago.</a:t>
            </a:r>
            <a:endParaRPr lang="en-US" sz="2000" b="1" i="1" dirty="0"/>
          </a:p>
          <a:p>
            <a:pPr marL="0" indent="0">
              <a:buNone/>
            </a:pPr>
            <a:r>
              <a:rPr lang="en-US" sz="2000" b="1" dirty="0"/>
              <a:t>6 Her street is crowded because she lives in a very busy part of the city.</a:t>
            </a:r>
            <a:r>
              <a:rPr lang="hr-HR" sz="2000" b="1" dirty="0"/>
              <a:t> </a:t>
            </a:r>
            <a:r>
              <a:rPr lang="hr-HR" sz="2000" i="1" dirty="0"/>
              <a:t>Njezina ulica je uvijek prepuna jer živi u užurbanom dijelu grada.</a:t>
            </a:r>
          </a:p>
        </p:txBody>
      </p:sp>
    </p:spTree>
    <p:extLst>
      <p:ext uri="{BB962C8B-B14F-4D97-AF65-F5344CB8AC3E}">
        <p14:creationId xmlns:p14="http://schemas.microsoft.com/office/powerpoint/2010/main" val="384554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" y="3022"/>
            <a:ext cx="5135206" cy="6880991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33762" y="102684"/>
            <a:ext cx="6830555" cy="1748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down</a:t>
            </a:r>
            <a:r>
              <a:rPr lang="hr-HR" sz="2000" b="1" dirty="0"/>
              <a:t> a </a:t>
            </a:r>
            <a:r>
              <a:rPr lang="hr-HR" sz="2000" b="1" dirty="0" err="1"/>
              <a:t>couple</a:t>
            </a:r>
            <a:r>
              <a:rPr lang="hr-HR" sz="2000" b="1" dirty="0"/>
              <a:t> more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send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to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Pokušaj smisliti još nekoliko pitanja o tekstu i pošalji ih svojim prijateljima, a isto tako odgovori na pitanja koja su oni poslali tebi.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D775988-4E80-4EAC-A057-ACDB100E6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499" y="3647617"/>
            <a:ext cx="4057077" cy="21095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71A5AA6-0211-470F-A1BE-B7A67ADF79DC}"/>
              </a:ext>
            </a:extLst>
          </p:cNvPr>
          <p:cNvSpPr txBox="1">
            <a:spLocks/>
          </p:cNvSpPr>
          <p:nvPr/>
        </p:nvSpPr>
        <p:spPr>
          <a:xfrm>
            <a:off x="5133761" y="2954217"/>
            <a:ext cx="6830555" cy="1748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Sjećaš se da smo već spominjali da se britanski i američki engleski razlikuju, pa tako ono što je u Britaniji </a:t>
            </a:r>
            <a:r>
              <a:rPr lang="hr-HR" sz="2000" b="1" dirty="0"/>
              <a:t>lift</a:t>
            </a:r>
            <a:r>
              <a:rPr lang="hr-HR" sz="2000" i="1" dirty="0"/>
              <a:t>, u SAD-u je </a:t>
            </a:r>
            <a:r>
              <a:rPr lang="hr-HR" sz="2000" b="1" dirty="0"/>
              <a:t>elevator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449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6" y="3022"/>
            <a:ext cx="5144492" cy="688099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05356" y="61487"/>
            <a:ext cx="4251447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19.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8087962" y="800137"/>
            <a:ext cx="3876355" cy="1171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tekst ponuđenim riječima.</a:t>
            </a:r>
            <a:br>
              <a:rPr lang="hr-HR" sz="2000" i="1" dirty="0"/>
            </a:br>
            <a:endParaRPr lang="hr-HR" sz="1800" b="1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01DFD2F-F3F2-44C1-8506-561D1136B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67" y="800136"/>
            <a:ext cx="7402370" cy="56352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29493A1-2560-4BCA-9B34-218F4D08D17C}"/>
              </a:ext>
            </a:extLst>
          </p:cNvPr>
          <p:cNvSpPr txBox="1">
            <a:spLocks/>
          </p:cNvSpPr>
          <p:nvPr/>
        </p:nvSpPr>
        <p:spPr>
          <a:xfrm>
            <a:off x="1014092" y="4379375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residents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B46A698-5936-4DBF-B2C5-BDEC856D2049}"/>
              </a:ext>
            </a:extLst>
          </p:cNvPr>
          <p:cNvSpPr txBox="1">
            <a:spLocks/>
          </p:cNvSpPr>
          <p:nvPr/>
        </p:nvSpPr>
        <p:spPr>
          <a:xfrm>
            <a:off x="8087962" y="3371223"/>
            <a:ext cx="3876355" cy="1755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Pronađi barem pet riječi koje se razlikuju u britanskom i američkom engleskom, a tiču se na bilo koji način stanovanja, doma, sela/grada.</a:t>
            </a:r>
            <a:br>
              <a:rPr lang="hr-HR" sz="2000" i="1" dirty="0"/>
            </a:br>
            <a:endParaRPr lang="hr-HR" sz="1800" b="1" i="1" dirty="0"/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F1EBAF3-0957-4011-AF08-28C288D4DF94}"/>
              </a:ext>
            </a:extLst>
          </p:cNvPr>
          <p:cNvSpPr txBox="1">
            <a:spLocks/>
          </p:cNvSpPr>
          <p:nvPr/>
        </p:nvSpPr>
        <p:spPr>
          <a:xfrm>
            <a:off x="1503570" y="5176489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next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door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1415232-0A86-4D61-AF08-ACEC658ED302}"/>
              </a:ext>
            </a:extLst>
          </p:cNvPr>
          <p:cNvSpPr txBox="1">
            <a:spLocks/>
          </p:cNvSpPr>
          <p:nvPr/>
        </p:nvSpPr>
        <p:spPr>
          <a:xfrm>
            <a:off x="2247247" y="5434008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elevator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91A0EF0-F1FB-4D91-86F7-CC6A354FF6EC}"/>
              </a:ext>
            </a:extLst>
          </p:cNvPr>
          <p:cNvSpPr txBox="1">
            <a:spLocks/>
          </p:cNvSpPr>
          <p:nvPr/>
        </p:nvSpPr>
        <p:spPr>
          <a:xfrm>
            <a:off x="4805356" y="3253247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terraced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house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3EE372D-1C52-46B1-8187-BFDF652461E8}"/>
              </a:ext>
            </a:extLst>
          </p:cNvPr>
          <p:cNvSpPr txBox="1">
            <a:spLocks/>
          </p:cNvSpPr>
          <p:nvPr/>
        </p:nvSpPr>
        <p:spPr>
          <a:xfrm>
            <a:off x="5011108" y="3532800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traffic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615195DF-D7B4-4E1F-A9AD-3E296D080275}"/>
              </a:ext>
            </a:extLst>
          </p:cNvPr>
          <p:cNvSpPr txBox="1">
            <a:spLocks/>
          </p:cNvSpPr>
          <p:nvPr/>
        </p:nvSpPr>
        <p:spPr>
          <a:xfrm>
            <a:off x="4837969" y="4716535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neighbourhood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CA15EE5-70EF-4C69-AE3E-DA37237C8F0A}"/>
              </a:ext>
            </a:extLst>
          </p:cNvPr>
          <p:cNvSpPr txBox="1">
            <a:spLocks/>
          </p:cNvSpPr>
          <p:nvPr/>
        </p:nvSpPr>
        <p:spPr>
          <a:xfrm>
            <a:off x="4761296" y="5531808"/>
            <a:ext cx="21697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suburb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299" y="728999"/>
            <a:ext cx="4035405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prvu temu, danas krećemo na UNIT 2, tj. drugu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2</a:t>
            </a:r>
            <a:r>
              <a:rPr lang="hr-HR" sz="2000" i="1" dirty="0"/>
              <a:t> na 20. i 21.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My place, </a:t>
            </a:r>
            <a:r>
              <a:rPr lang="hr-HR" sz="2000" b="1" dirty="0" err="1"/>
              <a:t>your</a:t>
            </a:r>
            <a:r>
              <a:rPr lang="hr-HR" sz="2000" b="1" dirty="0"/>
              <a:t> place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737" y="728999"/>
            <a:ext cx="404270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237784"/>
            <a:ext cx="6620822" cy="4382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naučit ćemo kako izreći da nešto trebamo ili moramo napraviti, te ćemo naučiti još neke veznike!</a:t>
            </a:r>
          </a:p>
          <a:p>
            <a:pPr marL="0" lvl="0" indent="0" algn="ctr">
              <a:buNone/>
            </a:pPr>
            <a:r>
              <a:rPr lang="hr-HR" sz="2000" i="1" dirty="0"/>
              <a:t>Čitat ćeš i slušati kratke opise domova ljudi, opisivat ćeš životinje. Osim toga, pisat ćeš i kratak sastavak sa argumentima ZA ili PROTIV! </a:t>
            </a:r>
          </a:p>
          <a:p>
            <a:pPr marL="0" lvl="0" indent="0" algn="ctr">
              <a:buNone/>
            </a:pPr>
            <a:r>
              <a:rPr lang="hr-HR" sz="2000" i="1" dirty="0"/>
              <a:t>Radit ćeš i na svom osobnom razvoju, razgovarati o dužnostima i obvezama vlasnika kućnih ljubimaca, te ćeš se baviti i znanošću, tj. Sunčevim sustavom!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2002" y="728999"/>
            <a:ext cx="4048173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047" y="0"/>
            <a:ext cx="5137476" cy="686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3022"/>
            <a:ext cx="5149105" cy="6880991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4FFC54B-2231-467B-86E1-558A6E4A2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6" y="197919"/>
            <a:ext cx="6669919" cy="38304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What is the difference between a home</a:t>
            </a:r>
            <a:r>
              <a:rPr lang="hr-HR" sz="2000" b="1" dirty="0"/>
              <a:t> </a:t>
            </a:r>
            <a:r>
              <a:rPr lang="en-US" sz="2000" b="1" dirty="0"/>
              <a:t>and a house?</a:t>
            </a:r>
            <a:r>
              <a:rPr lang="hr-HR" sz="2000" b="1" dirty="0"/>
              <a:t> </a:t>
            </a:r>
            <a:r>
              <a:rPr lang="hr-HR" sz="2000" i="1" dirty="0"/>
              <a:t>Koja je razlika između doma i kuće?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people do you think</a:t>
            </a:r>
            <a:r>
              <a:rPr lang="hr-HR" sz="2000" b="1" dirty="0"/>
              <a:t> </a:t>
            </a:r>
            <a:r>
              <a:rPr lang="en-US" sz="2000" b="1" dirty="0"/>
              <a:t>about when you say ‘home’? </a:t>
            </a:r>
            <a:r>
              <a:rPr lang="hr-HR" sz="2000" i="1" dirty="0"/>
              <a:t>Koji ljudi ti padnu na pamet kad kažeš riječ dom?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Is every house</a:t>
            </a:r>
            <a:r>
              <a:rPr lang="hr-HR" sz="2000" b="1" dirty="0"/>
              <a:t> </a:t>
            </a:r>
            <a:r>
              <a:rPr lang="en-US" sz="2000" b="1" dirty="0"/>
              <a:t>somebody’s home? </a:t>
            </a:r>
            <a:r>
              <a:rPr lang="hr-HR" sz="2000" i="1" dirty="0"/>
              <a:t>Je li svaka kuća ujedno i nečiji dom?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a house consist</a:t>
            </a:r>
            <a:r>
              <a:rPr lang="hr-HR" sz="2000" b="1" dirty="0"/>
              <a:t> </a:t>
            </a:r>
            <a:r>
              <a:rPr lang="en-US" sz="2000" b="1" dirty="0"/>
              <a:t>of? </a:t>
            </a:r>
            <a:r>
              <a:rPr lang="hr-HR" sz="2000" i="1" dirty="0"/>
              <a:t>Od čega se sastoji kuća?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does a home consist of?</a:t>
            </a:r>
            <a:r>
              <a:rPr lang="hr-HR" sz="2000" b="1" dirty="0"/>
              <a:t> </a:t>
            </a:r>
            <a:r>
              <a:rPr lang="hr-HR" sz="2000" i="1" dirty="0"/>
              <a:t>Od čega se </a:t>
            </a:r>
            <a:r>
              <a:rPr lang="hr-HR" sz="2000" i="1" dirty="0" err="1"/>
              <a:t>satoji</a:t>
            </a:r>
            <a:r>
              <a:rPr lang="hr-HR" sz="2000" i="1" dirty="0"/>
              <a:t> dom?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73036" y="3552601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22.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286" y="4319508"/>
            <a:ext cx="8692211" cy="9515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73036" y="5562199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</a:t>
            </a:r>
            <a:br>
              <a:rPr lang="hr-HR" sz="2000" b="1" dirty="0"/>
            </a:br>
            <a:r>
              <a:rPr lang="hr-HR" sz="2000" i="1" dirty="0"/>
              <a:t>Dovrši rečenice svojim idejama.</a:t>
            </a:r>
          </a:p>
        </p:txBody>
      </p:sp>
    </p:spTree>
    <p:extLst>
      <p:ext uri="{BB962C8B-B14F-4D97-AF65-F5344CB8AC3E}">
        <p14:creationId xmlns:p14="http://schemas.microsoft.com/office/powerpoint/2010/main" val="11576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3022"/>
            <a:ext cx="5149105" cy="688099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73" y="1965057"/>
            <a:ext cx="7684259" cy="45695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17281" y="120404"/>
            <a:ext cx="6019800" cy="69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types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home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Pridruži nazive fotografijama.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2E30379-B37E-4E03-84D4-1A570A0A67CB}"/>
              </a:ext>
            </a:extLst>
          </p:cNvPr>
          <p:cNvSpPr txBox="1">
            <a:spLocks/>
          </p:cNvSpPr>
          <p:nvPr/>
        </p:nvSpPr>
        <p:spPr>
          <a:xfrm>
            <a:off x="8282936" y="399640"/>
            <a:ext cx="4399156" cy="5925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Prepoznaješ li sve riječi?</a:t>
            </a:r>
          </a:p>
          <a:p>
            <a:pPr marL="0" indent="0">
              <a:buNone/>
            </a:pPr>
            <a:r>
              <a:rPr lang="hr-HR" sz="2400" b="1" dirty="0" err="1"/>
              <a:t>block</a:t>
            </a:r>
            <a:r>
              <a:rPr lang="hr-HR" sz="2400" b="1" dirty="0"/>
              <a:t> </a:t>
            </a:r>
            <a:r>
              <a:rPr lang="hr-HR" sz="2400" b="1" dirty="0" err="1"/>
              <a:t>of</a:t>
            </a:r>
            <a:r>
              <a:rPr lang="hr-HR" sz="2400" b="1" dirty="0"/>
              <a:t> </a:t>
            </a:r>
            <a:r>
              <a:rPr lang="hr-HR" sz="2400" b="1" dirty="0" err="1"/>
              <a:t>flats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detached</a:t>
            </a:r>
            <a:r>
              <a:rPr lang="hr-HR" sz="2400" b="1" dirty="0"/>
              <a:t> </a:t>
            </a:r>
            <a:r>
              <a:rPr lang="hr-HR" sz="2400" b="1" dirty="0" err="1"/>
              <a:t>house</a:t>
            </a:r>
            <a:endParaRPr lang="hr-HR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hr-HR" sz="2400" b="1" dirty="0" err="1"/>
              <a:t>cottage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semi-detached</a:t>
            </a:r>
            <a:r>
              <a:rPr lang="hr-HR" sz="2400" b="1" dirty="0"/>
              <a:t> </a:t>
            </a:r>
            <a:r>
              <a:rPr lang="hr-HR" sz="2400" b="1" dirty="0" err="1"/>
              <a:t>house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skyscraper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terraced</a:t>
            </a:r>
            <a:r>
              <a:rPr lang="hr-HR" sz="2400" b="1" dirty="0"/>
              <a:t> </a:t>
            </a:r>
            <a:r>
              <a:rPr lang="hr-HR" sz="2400" b="1" dirty="0" err="1"/>
              <a:t>house</a:t>
            </a:r>
            <a:endParaRPr lang="hr-HR" sz="24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91F92DE-8CD0-4E01-8CB8-D86B8B667FE9}"/>
              </a:ext>
            </a:extLst>
          </p:cNvPr>
          <p:cNvSpPr txBox="1">
            <a:spLocks/>
          </p:cNvSpPr>
          <p:nvPr/>
        </p:nvSpPr>
        <p:spPr>
          <a:xfrm>
            <a:off x="8492389" y="1183253"/>
            <a:ext cx="4399156" cy="5925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zgrada</a:t>
            </a:r>
          </a:p>
          <a:p>
            <a:pPr marL="0" indent="0">
              <a:buNone/>
            </a:pPr>
            <a:endParaRPr lang="hr-HR" sz="2400" b="1" i="1" dirty="0"/>
          </a:p>
          <a:p>
            <a:pPr marL="0" indent="0">
              <a:buNone/>
            </a:pPr>
            <a:r>
              <a:rPr lang="hr-HR" sz="2400" i="1" dirty="0"/>
              <a:t>odvojena kuća (zasebna)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koliba, mala seoska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spojene dvije obiteljske kuće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neboder</a:t>
            </a:r>
          </a:p>
          <a:p>
            <a:pPr marL="0" indent="0">
              <a:buNone/>
            </a:pPr>
            <a:endParaRPr lang="hr-HR" sz="2400" i="1" dirty="0"/>
          </a:p>
          <a:p>
            <a:pPr marL="0" indent="0">
              <a:buNone/>
            </a:pPr>
            <a:r>
              <a:rPr lang="hr-HR" sz="2400" i="1" dirty="0"/>
              <a:t>kuća u nizu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87C3304-8DCD-4BFF-A7CE-76E4FFDDF88A}"/>
              </a:ext>
            </a:extLst>
          </p:cNvPr>
          <p:cNvSpPr txBox="1">
            <a:spLocks/>
          </p:cNvSpPr>
          <p:nvPr/>
        </p:nvSpPr>
        <p:spPr>
          <a:xfrm>
            <a:off x="764594" y="2308484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DC9FF7E-0F20-4931-B229-B8906381B5AC}"/>
              </a:ext>
            </a:extLst>
          </p:cNvPr>
          <p:cNvSpPr txBox="1">
            <a:spLocks/>
          </p:cNvSpPr>
          <p:nvPr/>
        </p:nvSpPr>
        <p:spPr>
          <a:xfrm>
            <a:off x="764594" y="2651911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D4D045A-7039-44EB-A4A7-3A903EDAE274}"/>
              </a:ext>
            </a:extLst>
          </p:cNvPr>
          <p:cNvSpPr txBox="1">
            <a:spLocks/>
          </p:cNvSpPr>
          <p:nvPr/>
        </p:nvSpPr>
        <p:spPr>
          <a:xfrm>
            <a:off x="2760753" y="2651910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6C6A396-4FB8-4224-BA97-BA3C2BE729E9}"/>
              </a:ext>
            </a:extLst>
          </p:cNvPr>
          <p:cNvSpPr txBox="1">
            <a:spLocks/>
          </p:cNvSpPr>
          <p:nvPr/>
        </p:nvSpPr>
        <p:spPr>
          <a:xfrm>
            <a:off x="4179018" y="2651909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929C4AD-2C2F-4A1B-BBC6-BC3DDB04A657}"/>
              </a:ext>
            </a:extLst>
          </p:cNvPr>
          <p:cNvSpPr txBox="1">
            <a:spLocks/>
          </p:cNvSpPr>
          <p:nvPr/>
        </p:nvSpPr>
        <p:spPr>
          <a:xfrm>
            <a:off x="2760752" y="2313662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5A66874-904A-48F3-8B1F-D161FA577EFB}"/>
              </a:ext>
            </a:extLst>
          </p:cNvPr>
          <p:cNvSpPr txBox="1">
            <a:spLocks/>
          </p:cNvSpPr>
          <p:nvPr/>
        </p:nvSpPr>
        <p:spPr>
          <a:xfrm>
            <a:off x="4442166" y="2313662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18252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3022"/>
            <a:ext cx="5149105" cy="688099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73" y="1965057"/>
            <a:ext cx="7684259" cy="45695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63015" y="1089873"/>
            <a:ext cx="3937736" cy="1212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Razmisli o svakom tipu kuće!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87C3304-8DCD-4BFF-A7CE-76E4FFDDF88A}"/>
              </a:ext>
            </a:extLst>
          </p:cNvPr>
          <p:cNvSpPr txBox="1">
            <a:spLocks/>
          </p:cNvSpPr>
          <p:nvPr/>
        </p:nvSpPr>
        <p:spPr>
          <a:xfrm>
            <a:off x="764594" y="2308484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DC9FF7E-0F20-4931-B229-B8906381B5AC}"/>
              </a:ext>
            </a:extLst>
          </p:cNvPr>
          <p:cNvSpPr txBox="1">
            <a:spLocks/>
          </p:cNvSpPr>
          <p:nvPr/>
        </p:nvSpPr>
        <p:spPr>
          <a:xfrm>
            <a:off x="764594" y="2651911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D4D045A-7039-44EB-A4A7-3A903EDAE274}"/>
              </a:ext>
            </a:extLst>
          </p:cNvPr>
          <p:cNvSpPr txBox="1">
            <a:spLocks/>
          </p:cNvSpPr>
          <p:nvPr/>
        </p:nvSpPr>
        <p:spPr>
          <a:xfrm>
            <a:off x="2760753" y="2651910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6C6A396-4FB8-4224-BA97-BA3C2BE729E9}"/>
              </a:ext>
            </a:extLst>
          </p:cNvPr>
          <p:cNvSpPr txBox="1">
            <a:spLocks/>
          </p:cNvSpPr>
          <p:nvPr/>
        </p:nvSpPr>
        <p:spPr>
          <a:xfrm>
            <a:off x="4179018" y="2651909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929C4AD-2C2F-4A1B-BBC6-BC3DDB04A657}"/>
              </a:ext>
            </a:extLst>
          </p:cNvPr>
          <p:cNvSpPr txBox="1">
            <a:spLocks/>
          </p:cNvSpPr>
          <p:nvPr/>
        </p:nvSpPr>
        <p:spPr>
          <a:xfrm>
            <a:off x="2760752" y="2313662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5A66874-904A-48F3-8B1F-D161FA577EFB}"/>
              </a:ext>
            </a:extLst>
          </p:cNvPr>
          <p:cNvSpPr txBox="1">
            <a:spLocks/>
          </p:cNvSpPr>
          <p:nvPr/>
        </p:nvSpPr>
        <p:spPr>
          <a:xfrm>
            <a:off x="4442166" y="2313662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908B157-0E75-436C-8517-DEB3B94618FF}"/>
              </a:ext>
            </a:extLst>
          </p:cNvPr>
          <p:cNvSpPr txBox="1">
            <a:spLocks/>
          </p:cNvSpPr>
          <p:nvPr/>
        </p:nvSpPr>
        <p:spPr>
          <a:xfrm>
            <a:off x="8226767" y="1806766"/>
            <a:ext cx="3814669" cy="505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kind of a house is this?</a:t>
            </a:r>
            <a:br>
              <a:rPr lang="hr-HR" sz="2000" b="1" dirty="0"/>
            </a:br>
            <a:r>
              <a:rPr lang="hr-HR" sz="2000" i="1" dirty="0"/>
              <a:t>Kakav je ovo tip kuće?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How many residents can live in it?</a:t>
            </a:r>
            <a:br>
              <a:rPr lang="hr-HR" sz="2000" b="1" dirty="0"/>
            </a:br>
            <a:r>
              <a:rPr lang="hr-HR" sz="2000" i="1" dirty="0"/>
              <a:t>Koliko ljudi može u njoj živjeti?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Who is it suitable for?</a:t>
            </a:r>
            <a:br>
              <a:rPr lang="hr-HR" sz="2000" b="1" dirty="0"/>
            </a:br>
            <a:r>
              <a:rPr lang="hr-HR" sz="2000" i="1" dirty="0"/>
              <a:t>Za koga je ona prikladna?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Where can you see this kind of a house?</a:t>
            </a:r>
            <a:br>
              <a:rPr lang="hr-HR" sz="2000" b="1" dirty="0"/>
            </a:br>
            <a:r>
              <a:rPr lang="hr-HR" sz="2000" i="1" dirty="0"/>
              <a:t>Gdje možeš vidjeti takve kuće?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Do you know anyone who lives in such </a:t>
            </a:r>
            <a:r>
              <a:rPr lang="en-US" sz="2000" b="1" dirty="0" err="1"/>
              <a:t>ahouse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nekoga tko živi u ovakvoj kući?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Would you like to live in it?</a:t>
            </a:r>
            <a:br>
              <a:rPr lang="hr-HR" sz="2000" b="1" dirty="0"/>
            </a:br>
            <a:r>
              <a:rPr lang="hr-HR" sz="2000" i="1" dirty="0"/>
              <a:t>Bi li ti želio živjeti u takvoj kući?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825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3022"/>
            <a:ext cx="5149105" cy="688099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93" y="1773716"/>
            <a:ext cx="4889603" cy="45695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17280" y="120404"/>
            <a:ext cx="6769071" cy="1653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as many rooms, pieces</a:t>
            </a:r>
            <a:r>
              <a:rPr lang="hr-HR" sz="2000" b="1" dirty="0"/>
              <a:t> </a:t>
            </a:r>
            <a:r>
              <a:rPr lang="en-US" sz="2000" b="1" dirty="0"/>
              <a:t>of furniture and different appliances at home</a:t>
            </a:r>
            <a:r>
              <a:rPr lang="hr-HR" sz="2000" b="1" dirty="0"/>
              <a:t> </a:t>
            </a:r>
            <a:r>
              <a:rPr lang="en-US" sz="2000" b="1" dirty="0"/>
              <a:t>as you can in one minute.</a:t>
            </a:r>
            <a:br>
              <a:rPr lang="hr-HR" sz="2000" b="1" dirty="0"/>
            </a:br>
            <a:r>
              <a:rPr lang="hr-HR" sz="2000" i="1" dirty="0"/>
              <a:t>U svoju bilježnicu zapiši što više naziva prostorija u kući, namještaja ili kućanskih aparata (</a:t>
            </a:r>
            <a:r>
              <a:rPr lang="hr-HR" sz="2000" b="1" dirty="0" err="1"/>
              <a:t>appliances</a:t>
            </a:r>
            <a:r>
              <a:rPr lang="hr-HR" sz="2000" i="1" dirty="0"/>
              <a:t>) kojih se možeš sjetiti.</a:t>
            </a:r>
          </a:p>
        </p:txBody>
      </p:sp>
    </p:spTree>
    <p:extLst>
      <p:ext uri="{BB962C8B-B14F-4D97-AF65-F5344CB8AC3E}">
        <p14:creationId xmlns:p14="http://schemas.microsoft.com/office/powerpoint/2010/main" val="2235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" y="3022"/>
            <a:ext cx="5149105" cy="688099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44" y="1608464"/>
            <a:ext cx="5457563" cy="49770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217280" y="120404"/>
            <a:ext cx="6769071" cy="1653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definitions of the</a:t>
            </a:r>
            <a:r>
              <a:rPr lang="hr-HR" sz="2000" b="1" dirty="0"/>
              <a:t> </a:t>
            </a:r>
            <a:r>
              <a:rPr lang="en-US" sz="2000" b="1" dirty="0"/>
              <a:t>words/expressions on the left.</a:t>
            </a:r>
            <a:r>
              <a:rPr lang="hr-HR" sz="2000" b="1" dirty="0"/>
              <a:t> </a:t>
            </a:r>
            <a:r>
              <a:rPr lang="en-US" sz="2000" b="1" dirty="0"/>
              <a:t>What do they mean in Croatian?</a:t>
            </a:r>
            <a:br>
              <a:rPr lang="hr-HR" sz="2000" b="1" dirty="0"/>
            </a:br>
            <a:r>
              <a:rPr lang="hr-HR" sz="2000" i="1" dirty="0"/>
              <a:t>Pročitaj objašnjenja plavih riječi i probaj odgonetnuti prijevod na hrvatski jezik.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471EF5B-C437-4C80-A7F6-24C38D114A25}"/>
              </a:ext>
            </a:extLst>
          </p:cNvPr>
          <p:cNvSpPr txBox="1">
            <a:spLocks/>
          </p:cNvSpPr>
          <p:nvPr/>
        </p:nvSpPr>
        <p:spPr>
          <a:xfrm>
            <a:off x="6044741" y="2499308"/>
            <a:ext cx="4399156" cy="5925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break</a:t>
            </a:r>
            <a:r>
              <a:rPr lang="hr-HR" sz="2400" b="1" dirty="0"/>
              <a:t> </a:t>
            </a:r>
            <a:r>
              <a:rPr lang="hr-HR" sz="2400" b="1" dirty="0" err="1"/>
              <a:t>down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cosy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appliances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high-tech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be</a:t>
            </a:r>
            <a:r>
              <a:rPr lang="hr-HR" sz="2400" b="1" dirty="0"/>
              <a:t> </a:t>
            </a:r>
            <a:r>
              <a:rPr lang="hr-HR" sz="2400" b="1" dirty="0" err="1"/>
              <a:t>allergic</a:t>
            </a:r>
            <a:r>
              <a:rPr lang="hr-HR" sz="2400" b="1" dirty="0"/>
              <a:t> to</a:t>
            </a:r>
          </a:p>
          <a:p>
            <a:pPr marL="0" indent="0">
              <a:buNone/>
            </a:pPr>
            <a:r>
              <a:rPr lang="hr-HR" sz="2400" b="1" dirty="0" err="1"/>
              <a:t>view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resident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EFB776F-3482-4CCC-B144-CC78B9210CDA}"/>
              </a:ext>
            </a:extLst>
          </p:cNvPr>
          <p:cNvSpPr txBox="1">
            <a:spLocks/>
          </p:cNvSpPr>
          <p:nvPr/>
        </p:nvSpPr>
        <p:spPr>
          <a:xfrm>
            <a:off x="8092848" y="2499307"/>
            <a:ext cx="4399156" cy="5925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pokvariti se </a:t>
            </a:r>
          </a:p>
          <a:p>
            <a:pPr marL="0" indent="0">
              <a:buNone/>
            </a:pPr>
            <a:r>
              <a:rPr lang="hr-HR" sz="2400" i="1" dirty="0"/>
              <a:t>udoban</a:t>
            </a:r>
          </a:p>
          <a:p>
            <a:pPr marL="0" indent="0">
              <a:buNone/>
            </a:pPr>
            <a:r>
              <a:rPr lang="hr-HR" sz="2400" i="1" dirty="0"/>
              <a:t>kućanski aparat</a:t>
            </a:r>
          </a:p>
          <a:p>
            <a:pPr marL="0" indent="0">
              <a:buNone/>
            </a:pPr>
            <a:r>
              <a:rPr lang="hr-HR" sz="2400" i="1" dirty="0"/>
              <a:t>vrhunska tehnologija</a:t>
            </a:r>
          </a:p>
          <a:p>
            <a:pPr marL="0" indent="0">
              <a:buNone/>
            </a:pPr>
            <a:r>
              <a:rPr lang="hr-HR" sz="2400" i="1" dirty="0"/>
              <a:t>biti alergičan na </a:t>
            </a:r>
          </a:p>
          <a:p>
            <a:pPr marL="0" indent="0">
              <a:buNone/>
            </a:pPr>
            <a:r>
              <a:rPr lang="hr-HR" sz="2400" i="1" dirty="0"/>
              <a:t>gledati</a:t>
            </a:r>
          </a:p>
          <a:p>
            <a:pPr marL="0" indent="0">
              <a:buNone/>
            </a:pPr>
            <a:r>
              <a:rPr lang="hr-HR" sz="2400" i="1" dirty="0"/>
              <a:t>stanovnik</a:t>
            </a:r>
          </a:p>
        </p:txBody>
      </p:sp>
    </p:spTree>
    <p:extLst>
      <p:ext uri="{BB962C8B-B14F-4D97-AF65-F5344CB8AC3E}">
        <p14:creationId xmlns:p14="http://schemas.microsoft.com/office/powerpoint/2010/main" val="363245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" y="3022"/>
            <a:ext cx="5146757" cy="688099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713809" y="128192"/>
            <a:ext cx="4251447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18.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7713810" y="422617"/>
            <a:ext cx="4251448" cy="505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1a,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m</a:t>
            </a:r>
            <a:r>
              <a:rPr lang="en-US" sz="2000" b="1" dirty="0" err="1"/>
              <a:t>atch</a:t>
            </a:r>
            <a:r>
              <a:rPr lang="en-US" sz="2000" b="1" dirty="0"/>
              <a:t> the words with the definitions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ih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1b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down</a:t>
            </a:r>
            <a:r>
              <a:rPr lang="hr-HR" sz="2000" b="1" dirty="0"/>
              <a:t> w</a:t>
            </a:r>
            <a:r>
              <a:rPr lang="en-US" sz="2000" b="1" dirty="0" err="1"/>
              <a:t>hich</a:t>
            </a:r>
            <a:r>
              <a:rPr lang="en-US" sz="2000" b="1" dirty="0"/>
              <a:t> words in task 1a are appliances and which ones are gadgets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1a zadatku pročitaj opis i upiši riječi, a potom razvrstaj riječi ovisno o tome radi li se o kućanskom aparatu ili </a:t>
            </a:r>
            <a:r>
              <a:rPr lang="hr-HR" sz="2000" i="1" dirty="0" err="1"/>
              <a:t>gadget</a:t>
            </a:r>
            <a:r>
              <a:rPr lang="hr-HR" sz="2000" i="1" dirty="0"/>
              <a:t>-u.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1800" b="1" dirty="0"/>
              <a:t>A</a:t>
            </a:r>
            <a:r>
              <a:rPr lang="en-US" sz="1800" b="1" dirty="0" err="1"/>
              <a:t>pplia</a:t>
            </a:r>
            <a:r>
              <a:rPr lang="hr-HR" sz="1800" b="1" dirty="0" err="1"/>
              <a:t>nces</a:t>
            </a:r>
            <a:r>
              <a:rPr lang="hr-HR" sz="1800" b="1" dirty="0"/>
              <a:t> are </a:t>
            </a:r>
            <a:r>
              <a:rPr lang="hr-HR" sz="1800" b="1" dirty="0" err="1"/>
              <a:t>electrical</a:t>
            </a:r>
            <a:r>
              <a:rPr lang="hr-HR" sz="1800" b="1" dirty="0"/>
              <a:t> </a:t>
            </a:r>
            <a:r>
              <a:rPr lang="hr-HR" sz="1800" b="1" dirty="0" err="1"/>
              <a:t>equipment</a:t>
            </a:r>
            <a:r>
              <a:rPr lang="en-US" sz="1800" b="1" dirty="0"/>
              <a:t>. Examples: dishwasher, washing machine, stove. </a:t>
            </a:r>
            <a:br>
              <a:rPr lang="hr-HR" sz="1800" b="1" dirty="0"/>
            </a:br>
            <a:r>
              <a:rPr lang="en-US" sz="1800" b="1" dirty="0"/>
              <a:t>A gadget is a small </a:t>
            </a:r>
            <a:r>
              <a:rPr lang="hr-HR" sz="1800" b="1" dirty="0" err="1"/>
              <a:t>electric</a:t>
            </a:r>
            <a:r>
              <a:rPr lang="hr-HR" sz="1800" b="1" dirty="0"/>
              <a:t> </a:t>
            </a:r>
            <a:r>
              <a:rPr lang="hr-HR" sz="1800" b="1" dirty="0" err="1"/>
              <a:t>device</a:t>
            </a:r>
            <a:r>
              <a:rPr lang="en-US" sz="1800" b="1" dirty="0"/>
              <a:t>. Gadgets are sometimes referred to as gizmos.</a:t>
            </a:r>
            <a:endParaRPr lang="hr-HR" sz="1800" b="1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01DFD2F-F3F2-44C1-8506-561D1136B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62" y="422617"/>
            <a:ext cx="7402370" cy="63807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D7963D6-BC6C-493B-9C64-187625FB4394}"/>
              </a:ext>
            </a:extLst>
          </p:cNvPr>
          <p:cNvSpPr txBox="1">
            <a:spLocks/>
          </p:cNvSpPr>
          <p:nvPr/>
        </p:nvSpPr>
        <p:spPr>
          <a:xfrm>
            <a:off x="4426274" y="1962797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mobile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phone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33E36FC-75B3-4E9A-9658-418B5D84884C}"/>
              </a:ext>
            </a:extLst>
          </p:cNvPr>
          <p:cNvSpPr txBox="1">
            <a:spLocks/>
          </p:cNvSpPr>
          <p:nvPr/>
        </p:nvSpPr>
        <p:spPr>
          <a:xfrm>
            <a:off x="4426274" y="2260636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armchair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7043589-DDE5-459A-9A8B-920AA0A39AB0}"/>
              </a:ext>
            </a:extLst>
          </p:cNvPr>
          <p:cNvSpPr txBox="1">
            <a:spLocks/>
          </p:cNvSpPr>
          <p:nvPr/>
        </p:nvSpPr>
        <p:spPr>
          <a:xfrm>
            <a:off x="4411720" y="2555061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wardrobe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5460EDA-EA06-4F90-9D0F-5C014BB25F01}"/>
              </a:ext>
            </a:extLst>
          </p:cNvPr>
          <p:cNvSpPr txBox="1">
            <a:spLocks/>
          </p:cNvSpPr>
          <p:nvPr/>
        </p:nvSpPr>
        <p:spPr>
          <a:xfrm>
            <a:off x="4426274" y="2897431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microwave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oven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4073FEC-31EB-471E-B3D8-BE32A3A298D7}"/>
              </a:ext>
            </a:extLst>
          </p:cNvPr>
          <p:cNvSpPr txBox="1">
            <a:spLocks/>
          </p:cNvSpPr>
          <p:nvPr/>
        </p:nvSpPr>
        <p:spPr>
          <a:xfrm>
            <a:off x="4440828" y="3212204"/>
            <a:ext cx="214229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iPod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CAE0F2F-099F-4C65-8B73-E3CA4229AF3E}"/>
              </a:ext>
            </a:extLst>
          </p:cNvPr>
          <p:cNvSpPr txBox="1">
            <a:spLocks/>
          </p:cNvSpPr>
          <p:nvPr/>
        </p:nvSpPr>
        <p:spPr>
          <a:xfrm>
            <a:off x="586537" y="4767119"/>
            <a:ext cx="2142298" cy="1668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hair</a:t>
            </a:r>
            <a:r>
              <a:rPr lang="hr-HR" sz="2200" i="1" dirty="0">
                <a:solidFill>
                  <a:srgbClr val="FF0000"/>
                </a:solidFill>
              </a:rPr>
              <a:t> – </a:t>
            </a:r>
            <a:r>
              <a:rPr lang="hr-HR" sz="2200" i="1" dirty="0" err="1">
                <a:solidFill>
                  <a:srgbClr val="FF0000"/>
                </a:solidFill>
              </a:rPr>
              <a:t>dryer</a:t>
            </a:r>
            <a:r>
              <a:rPr lang="hr-HR" sz="2200" i="1" dirty="0">
                <a:solidFill>
                  <a:srgbClr val="FF0000"/>
                </a:solidFill>
              </a:rPr>
              <a:t>, </a:t>
            </a:r>
            <a:r>
              <a:rPr lang="hr-HR" sz="2200" i="1" dirty="0" err="1">
                <a:solidFill>
                  <a:srgbClr val="FF0000"/>
                </a:solidFill>
              </a:rPr>
              <a:t>microwave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oven</a:t>
            </a:r>
            <a:r>
              <a:rPr lang="hr-HR" sz="2200" i="1" dirty="0">
                <a:solidFill>
                  <a:srgbClr val="FF0000"/>
                </a:solidFill>
              </a:rPr>
              <a:t>, </a:t>
            </a:r>
            <a:r>
              <a:rPr lang="hr-HR" sz="2200" i="1" dirty="0" err="1">
                <a:solidFill>
                  <a:srgbClr val="FF0000"/>
                </a:solidFill>
              </a:rPr>
              <a:t>blender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92DADE6-F73F-4AC0-B559-22DCCDAAD83C}"/>
              </a:ext>
            </a:extLst>
          </p:cNvPr>
          <p:cNvSpPr txBox="1">
            <a:spLocks/>
          </p:cNvSpPr>
          <p:nvPr/>
        </p:nvSpPr>
        <p:spPr>
          <a:xfrm>
            <a:off x="4020608" y="4994357"/>
            <a:ext cx="2142298" cy="1668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mobile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phone</a:t>
            </a:r>
            <a:r>
              <a:rPr lang="hr-HR" sz="2200" i="1" dirty="0">
                <a:solidFill>
                  <a:srgbClr val="FF0000"/>
                </a:solidFill>
              </a:rPr>
              <a:t>, laptop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BF3C5D2-DD68-4EBE-A191-121EB37ED601}"/>
              </a:ext>
            </a:extLst>
          </p:cNvPr>
          <p:cNvSpPr txBox="1">
            <a:spLocks/>
          </p:cNvSpPr>
          <p:nvPr/>
        </p:nvSpPr>
        <p:spPr>
          <a:xfrm>
            <a:off x="7713809" y="4994357"/>
            <a:ext cx="4314929" cy="3959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Naučeno možeš ponoviti i rješavanjem zadataka na sljedećoj poveznici: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https://wordwall.net/play/636/748/729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96358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898</Words>
  <Application>Microsoft Office PowerPoint</Application>
  <PresentationFormat>Široki zaslon</PresentationFormat>
  <Paragraphs>136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110</cp:revision>
  <dcterms:created xsi:type="dcterms:W3CDTF">2020-09-15T16:13:04Z</dcterms:created>
  <dcterms:modified xsi:type="dcterms:W3CDTF">2020-10-17T10:03:20Z</dcterms:modified>
</cp:coreProperties>
</file>